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301" r:id="rId3"/>
    <p:sldId id="303" r:id="rId4"/>
    <p:sldId id="304" r:id="rId5"/>
    <p:sldId id="266" r:id="rId6"/>
    <p:sldId id="306" r:id="rId7"/>
    <p:sldId id="279" r:id="rId8"/>
    <p:sldId id="294" r:id="rId9"/>
    <p:sldId id="293" r:id="rId10"/>
    <p:sldId id="296" r:id="rId11"/>
    <p:sldId id="300" r:id="rId12"/>
    <p:sldId id="30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662" autoAdjust="0"/>
  </p:normalViewPr>
  <p:slideViewPr>
    <p:cSldViewPr>
      <p:cViewPr>
        <p:scale>
          <a:sx n="41" d="100"/>
          <a:sy n="41" d="100"/>
        </p:scale>
        <p:origin x="-994" y="-4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34977-7A5E-4D01-8C55-E03644E00018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74AB2-FDFC-4806-8C24-66DFFE355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9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74AB2-FDFC-4806-8C24-66DFFE3557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2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74AB2-FDFC-4806-8C24-66DFFE3557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2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B56293-7C85-49E1-AF14-B63039A27E3E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B56293-7C85-49E1-AF14-B63039A27E3E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B56293-7C85-49E1-AF14-B63039A27E3E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3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DRL26"/>
          <p:cNvPicPr>
            <a:picLocks noChangeAspect="1" noChangeArrowheads="1"/>
          </p:cNvPicPr>
          <p:nvPr/>
        </p:nvPicPr>
        <p:blipFill>
          <a:blip r:embed="rId2"/>
          <a:srcRect r="32" b="-8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914400" y="1981200"/>
            <a:ext cx="7620000" cy="2438400"/>
          </a:xfrm>
          <a:prstGeom prst="rect">
            <a:avLst/>
          </a:prstGeom>
          <a:solidFill>
            <a:schemeClr val="accent1">
              <a:lumMod val="75000"/>
              <a:alpha val="38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120"/>
              </a:lnSpc>
              <a:defRPr/>
            </a:pPr>
            <a:r>
              <a:rPr lang="en-US" sz="1100" b="1" kern="1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 2</a:t>
            </a:r>
          </a:p>
          <a:p>
            <a:pPr algn="ctr">
              <a:defRPr/>
            </a:pPr>
            <a:r>
              <a:rPr lang="en-US" sz="1200" kern="1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TRANH </a:t>
            </a:r>
            <a:r>
              <a:rPr lang="en-US" sz="12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TĨNH </a:t>
            </a:r>
            <a:r>
              <a:rPr lang="en-US" sz="1200" kern="1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 MÀU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4196" y="304800"/>
            <a:ext cx="4100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BÀI </a:t>
            </a:r>
            <a:r>
              <a:rPr lang="en-US" sz="2800" b="1">
                <a:solidFill>
                  <a:srgbClr val="7030A0"/>
                </a:solidFill>
              </a:rPr>
              <a:t>VẼ </a:t>
            </a:r>
            <a:r>
              <a:rPr lang="en-US" sz="2800" b="1" smtClean="0">
                <a:solidFill>
                  <a:srgbClr val="7030A0"/>
                </a:solidFill>
              </a:rPr>
              <a:t>CỦA HỌC SINH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73" y="1066800"/>
            <a:ext cx="3581400" cy="5245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54359"/>
            <a:ext cx="3493737" cy="525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19100" y="609600"/>
            <a:ext cx="8077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smtClean="0">
                <a:solidFill>
                  <a:srgbClr val="7030A0"/>
                </a:solidFill>
              </a:rPr>
              <a:t>CỦNG CỐ KIẾN THỨC</a:t>
            </a:r>
          </a:p>
          <a:p>
            <a:pPr algn="ctr">
              <a:buNone/>
            </a:pPr>
            <a:r>
              <a:rPr lang="en-US" sz="3200" b="1" smtClean="0">
                <a:solidFill>
                  <a:srgbClr val="7030A0"/>
                </a:solidFill>
              </a:rPr>
              <a:t>(phần này học sinh ghi bài)</a:t>
            </a:r>
            <a:endParaRPr lang="en-US" sz="3200" b="1" dirty="0" smtClean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2383185"/>
            <a:ext cx="6781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i="1" smtClean="0">
                <a:latin typeface="Times New Roman" pitchFamily="18" charset="0"/>
                <a:cs typeface="Times New Roman" pitchFamily="18" charset="0"/>
              </a:rPr>
              <a:t>. Tranh </a:t>
            </a:r>
            <a:r>
              <a:rPr lang="nl-NL" sz="2800" i="1" dirty="0">
                <a:latin typeface="Times New Roman" pitchFamily="18" charset="0"/>
                <a:cs typeface="Times New Roman" pitchFamily="18" charset="0"/>
              </a:rPr>
              <a:t>tĩnh vật màu vẽ </a:t>
            </a:r>
            <a:r>
              <a:rPr lang="nl-NL" sz="2800" i="1">
                <a:latin typeface="Times New Roman" pitchFamily="18" charset="0"/>
                <a:cs typeface="Times New Roman" pitchFamily="18" charset="0"/>
              </a:rPr>
              <a:t>giống </a:t>
            </a:r>
            <a:r>
              <a:rPr lang="nl-NL" sz="2800" i="1" smtClean="0"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nl-NL" sz="2800" i="1">
                <a:latin typeface="Times New Roman" pitchFamily="18" charset="0"/>
                <a:cs typeface="Times New Roman" pitchFamily="18" charset="0"/>
              </a:rPr>
              <a:t>mẫu </a:t>
            </a:r>
            <a:r>
              <a:rPr lang="nl-NL" sz="2800" i="1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nl-NL" sz="2800" i="1" dirty="0">
                <a:latin typeface="Times New Roman" pitchFamily="18" charset="0"/>
                <a:cs typeface="Times New Roman" pitchFamily="18" charset="0"/>
              </a:rPr>
              <a:t>vẽ theo cảm nhận của </a:t>
            </a:r>
            <a:r>
              <a:rPr lang="nl-NL" sz="2800" i="1"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nl-NL" sz="2800" i="1" smtClean="0">
                <a:latin typeface="Times New Roman" pitchFamily="18" charset="0"/>
                <a:cs typeface="Times New Roman" pitchFamily="18" charset="0"/>
              </a:rPr>
              <a:t>vẽ đều đúng.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800" i="1" smtClean="0">
                <a:latin typeface="Times New Roman" pitchFamily="18" charset="0"/>
                <a:cs typeface="Times New Roman" pitchFamily="18" charset="0"/>
              </a:rPr>
              <a:t>. Bố </a:t>
            </a:r>
            <a:r>
              <a:rPr lang="nl-NL" sz="2800" i="1" dirty="0">
                <a:latin typeface="Times New Roman" pitchFamily="18" charset="0"/>
                <a:cs typeface="Times New Roman" pitchFamily="18" charset="0"/>
              </a:rPr>
              <a:t>cục của tranh dựa trên hình dáng, tỉ lệ các vật mẫu hay theo ý tưởng sáng tạo tự do của </a:t>
            </a:r>
            <a:r>
              <a:rPr lang="nl-NL" sz="2800" i="1"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nl-NL" sz="2800" i="1" smtClean="0">
                <a:latin typeface="Times New Roman" pitchFamily="18" charset="0"/>
                <a:cs typeface="Times New Roman" pitchFamily="18" charset="0"/>
              </a:rPr>
              <a:t>vẽ.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800" i="1" smtClean="0">
                <a:latin typeface="Times New Roman" pitchFamily="18" charset="0"/>
                <a:cs typeface="Times New Roman" pitchFamily="18" charset="0"/>
              </a:rPr>
              <a:t>. Cách </a:t>
            </a:r>
            <a:r>
              <a:rPr lang="nl-NL" sz="2800" i="1" dirty="0">
                <a:latin typeface="Times New Roman" pitchFamily="18" charset="0"/>
                <a:cs typeface="Times New Roman" pitchFamily="18" charset="0"/>
              </a:rPr>
              <a:t>vẽ hình của tranh tỉnh vật màu </a:t>
            </a:r>
            <a:r>
              <a:rPr lang="nl-NL" sz="2800" i="1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nl-NL" sz="2800" i="1" smtClean="0">
                <a:latin typeface="Times New Roman" pitchFamily="18" charset="0"/>
                <a:cs typeface="Times New Roman" pitchFamily="18" charset="0"/>
              </a:rPr>
              <a:t>cảm xúc không nhất thiết giống mẫu hoàn toàn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100" y="2209800"/>
            <a:ext cx="7315200" cy="3886200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5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2533" y="908373"/>
            <a:ext cx="8229600" cy="55626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Học sinh chỉ viết bài phần có chữ  “GHI BÀI”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Học sinh vẽ trên giấy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4,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 màu dầu, bút dạ, màu nước...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vật thực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ở nhà (học sinh sự bày mẫu theo điều kiện gia đình)</a:t>
            </a:r>
          </a:p>
          <a:p>
            <a:pPr>
              <a:buFontTx/>
              <a:buChar char="-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smtClean="0">
                <a:solidFill>
                  <a:srgbClr val="7030A0"/>
                </a:solidFill>
              </a:rPr>
              <a:t>GVHD: </a:t>
            </a:r>
            <a:r>
              <a:rPr lang="en-US" b="1">
                <a:solidFill>
                  <a:srgbClr val="7030A0"/>
                </a:solidFill>
              </a:rPr>
              <a:t>Nguyễn Quốc Hùng,  Huỳnh Thị Mộng Xuân</a:t>
            </a:r>
            <a:endParaRPr lang="en-US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smtClean="0">
                <a:solidFill>
                  <a:srgbClr val="7030A0"/>
                </a:solidFill>
              </a:rPr>
              <a:t>Email</a:t>
            </a:r>
            <a:r>
              <a:rPr lang="en-US" b="1">
                <a:solidFill>
                  <a:srgbClr val="7030A0"/>
                </a:solidFill>
              </a:rPr>
              <a:t>: hungthietke04081984@gmail.com</a:t>
            </a:r>
            <a:endParaRPr lang="en-US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vi-VN" b="1"/>
              <a:t>Lớp dạy:</a:t>
            </a:r>
            <a:r>
              <a:rPr lang="vi-VN"/>
              <a:t> </a:t>
            </a:r>
            <a:endParaRPr lang="en-US" smtClean="0"/>
          </a:p>
          <a:p>
            <a:pPr marL="0" indent="0" algn="ctr">
              <a:buNone/>
            </a:pPr>
            <a:r>
              <a:rPr lang="en-US" b="1" smtClean="0"/>
              <a:t>Cô </a:t>
            </a:r>
            <a:r>
              <a:rPr lang="en-US" b="1"/>
              <a:t>Xuân </a:t>
            </a:r>
            <a:r>
              <a:rPr lang="en-US" b="1">
                <a:solidFill>
                  <a:schemeClr val="accent3">
                    <a:lumMod val="60000"/>
                    <a:lumOff val="40000"/>
                  </a:schemeClr>
                </a:solidFill>
              </a:rPr>
              <a:t>6.8, 6.9, </a:t>
            </a:r>
            <a:r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6.10</a:t>
            </a:r>
          </a:p>
          <a:p>
            <a:pPr marL="0" indent="0" algn="ctr">
              <a:buNone/>
            </a:pPr>
            <a:r>
              <a:rPr lang="en-US" b="1" smtClean="0"/>
              <a:t>Thây </a:t>
            </a:r>
            <a:r>
              <a:rPr lang="en-US" b="1"/>
              <a:t>Hùng  </a:t>
            </a:r>
            <a:r>
              <a:rPr lang="en-US" b="1">
                <a:solidFill>
                  <a:srgbClr val="00B050"/>
                </a:solidFill>
              </a:rPr>
              <a:t>6.1, 6.2, 6.3, 6.4, 6.5, 6.6, 6.7</a:t>
            </a:r>
          </a:p>
          <a:p>
            <a:pPr>
              <a:buFontTx/>
              <a:buChar char="-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3446"/>
            <a:ext cx="8686800" cy="4873752"/>
          </a:xfrm>
        </p:spPr>
        <p:txBody>
          <a:bodyPr/>
          <a:lstStyle/>
          <a:p>
            <a:pPr marL="0" indent="0" algn="just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b="1" u="sng" dirty="0" smtClean="0"/>
          </a:p>
          <a:p>
            <a:pPr algn="ctr">
              <a:buNone/>
            </a:pPr>
            <a:endParaRPr lang="en-US" sz="3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99" y="4560919"/>
            <a:ext cx="2699516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60919"/>
            <a:ext cx="2567832" cy="198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92" y="4268484"/>
            <a:ext cx="2688608" cy="2566070"/>
          </a:xfrm>
          <a:prstGeom prst="rect">
            <a:avLst/>
          </a:prstGeom>
        </p:spPr>
      </p:pic>
      <p:sp>
        <p:nvSpPr>
          <p:cNvPr id="13" name="Flowchart: Punched Tape 12"/>
          <p:cNvSpPr/>
          <p:nvPr/>
        </p:nvSpPr>
        <p:spPr>
          <a:xfrm>
            <a:off x="534259" y="152400"/>
            <a:ext cx="7825273" cy="3886200"/>
          </a:xfrm>
          <a:prstGeom prst="flowChartPunchedTap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TRƯỚC CHÚNG TA ĐÃ HỌC BÀI 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TRANH THEO NHẠC</a:t>
            </a:r>
          </a:p>
          <a:p>
            <a:pPr algn="ctr"/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NÀY CHÚNG TA CÙNG TRẢI NGHIỆM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VẼ TRANH TĨNH VẬT MÀU NHÉ!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55" y="1371600"/>
            <a:ext cx="3766345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1371600"/>
            <a:ext cx="4086225" cy="495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381000"/>
            <a:ext cx="835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smtClean="0">
                <a:solidFill>
                  <a:srgbClr val="7030A0"/>
                </a:solidFill>
              </a:rPr>
              <a:t>MỜI CÁC EM THƯỞNG THỨC TRANH TĨNH VẬT</a:t>
            </a:r>
            <a:endParaRPr lang="en-US" sz="2800" b="1" i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0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nh tĩnh vật hoa quả - Shop Tranh Sơn Dầu Đẹp - Uy Tín,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41" y="0"/>
            <a:ext cx="9214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ĩnh vật - Shop Tranh Sơn Dầu Đẹp - Uy Tín,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8" y="70338"/>
            <a:ext cx="9109881" cy="6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ĩnh vật 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8" y="41030"/>
            <a:ext cx="9057336" cy="677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tranh vẽ bằng sơn dầu tĩnh vật đẹp kích thước trung bình treo phòng bếp  phò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Vẽ tranh tĩnh vật như thế nào? | BAN VĂN HỌC - NGHỆ THUẬT - VOV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13"/>
            <a:ext cx="9028028" cy="6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86000"/>
            <a:ext cx="74295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 Tìm </a:t>
            </a:r>
            <a:r>
              <a:rPr lang="en-US" sz="32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u="sng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vật</a:t>
            </a:r>
          </a:p>
          <a:p>
            <a:pPr marL="0" indent="0" algn="just">
              <a:buNone/>
            </a:pPr>
            <a:r>
              <a:rPr lang="fr-FR" sz="2800" smtClean="0"/>
              <a:t>+ Tranh tĩnh vật vẽ đồ vật, hoa, quả... xếp theo ý muốn.</a:t>
            </a:r>
            <a:endParaRPr lang="en-US" sz="2800" dirty="0"/>
          </a:p>
          <a:p>
            <a:pPr marL="0" indent="0" algn="just">
              <a:buNone/>
            </a:pPr>
            <a:r>
              <a:rPr lang="fr-FR" sz="2800" dirty="0"/>
              <a:t>+ </a:t>
            </a:r>
            <a:r>
              <a:rPr lang="fr-FR" sz="2800" dirty="0" err="1"/>
              <a:t>Trong</a:t>
            </a:r>
            <a:r>
              <a:rPr lang="fr-FR" sz="2800" dirty="0"/>
              <a:t> </a:t>
            </a:r>
            <a:r>
              <a:rPr lang="fr-FR" sz="2800" dirty="0" err="1"/>
              <a:t>mỗi</a:t>
            </a:r>
            <a:r>
              <a:rPr lang="fr-FR" sz="2800" dirty="0"/>
              <a:t> </a:t>
            </a:r>
            <a:r>
              <a:rPr lang="fr-FR" sz="2800" dirty="0" err="1"/>
              <a:t>tranh</a:t>
            </a:r>
            <a:r>
              <a:rPr lang="fr-FR" sz="2800" dirty="0"/>
              <a:t> </a:t>
            </a:r>
            <a:r>
              <a:rPr lang="fr-FR" sz="2800" err="1"/>
              <a:t>có</a:t>
            </a:r>
            <a:r>
              <a:rPr lang="fr-FR" sz="2800"/>
              <a:t> </a:t>
            </a:r>
            <a:r>
              <a:rPr lang="fr-FR" sz="2800" smtClean="0"/>
              <a:t>bố cục hợp lý đẹp mắt</a:t>
            </a:r>
            <a:endParaRPr lang="en-US" sz="2800" dirty="0"/>
          </a:p>
          <a:p>
            <a:pPr marL="0" indent="0" algn="just">
              <a:buNone/>
            </a:pPr>
            <a:r>
              <a:rPr lang="fr-FR" sz="2800" dirty="0"/>
              <a:t>+ </a:t>
            </a:r>
            <a:r>
              <a:rPr lang="fr-FR" sz="2800" dirty="0" err="1"/>
              <a:t>Tranh</a:t>
            </a:r>
            <a:r>
              <a:rPr lang="fr-FR" sz="2800" dirty="0"/>
              <a:t> </a:t>
            </a:r>
            <a:r>
              <a:rPr lang="fr-FR" sz="2800" dirty="0" err="1"/>
              <a:t>được</a:t>
            </a:r>
            <a:r>
              <a:rPr lang="fr-FR" sz="2800" dirty="0"/>
              <a:t> </a:t>
            </a:r>
            <a:r>
              <a:rPr lang="fr-FR" sz="2800" dirty="0" err="1"/>
              <a:t>thể</a:t>
            </a:r>
            <a:r>
              <a:rPr lang="fr-FR" sz="2800" dirty="0"/>
              <a:t> </a:t>
            </a:r>
            <a:r>
              <a:rPr lang="fr-FR" sz="2800" dirty="0" err="1"/>
              <a:t>hiện</a:t>
            </a:r>
            <a:r>
              <a:rPr lang="fr-FR" sz="2800" dirty="0"/>
              <a:t> </a:t>
            </a:r>
            <a:r>
              <a:rPr lang="fr-FR" sz="2800" err="1"/>
              <a:t>bằng</a:t>
            </a:r>
            <a:r>
              <a:rPr lang="fr-FR" sz="2800"/>
              <a:t> </a:t>
            </a:r>
            <a:r>
              <a:rPr lang="fr-FR" sz="2800" smtClean="0"/>
              <a:t>nhiều chất liệu</a:t>
            </a:r>
            <a:endParaRPr lang="en-US" sz="2800" dirty="0"/>
          </a:p>
          <a:p>
            <a:pPr marL="0" indent="0" algn="just">
              <a:buNone/>
            </a:pPr>
            <a:r>
              <a:rPr lang="fr-FR" sz="2800" dirty="0"/>
              <a:t>+ </a:t>
            </a:r>
            <a:r>
              <a:rPr lang="fr-FR" sz="2800" dirty="0" err="1"/>
              <a:t>Bố</a:t>
            </a:r>
            <a:r>
              <a:rPr lang="fr-FR" sz="2800" dirty="0"/>
              <a:t> </a:t>
            </a:r>
            <a:r>
              <a:rPr lang="fr-FR" sz="2800" dirty="0" err="1"/>
              <a:t>cục</a:t>
            </a:r>
            <a:r>
              <a:rPr lang="fr-FR" sz="2800" dirty="0"/>
              <a:t>, </a:t>
            </a:r>
            <a:r>
              <a:rPr lang="fr-FR" sz="2800" dirty="0" err="1"/>
              <a:t>hoà</a:t>
            </a:r>
            <a:r>
              <a:rPr lang="fr-FR" sz="2800" dirty="0"/>
              <a:t> </a:t>
            </a:r>
            <a:r>
              <a:rPr lang="fr-FR" sz="2800" dirty="0" err="1"/>
              <a:t>sắc</a:t>
            </a:r>
            <a:r>
              <a:rPr lang="fr-FR" sz="2800" dirty="0"/>
              <a:t> </a:t>
            </a:r>
            <a:r>
              <a:rPr lang="fr-FR" sz="2800" dirty="0" err="1"/>
              <a:t>và</a:t>
            </a:r>
            <a:r>
              <a:rPr lang="fr-FR" sz="2800" dirty="0"/>
              <a:t> </a:t>
            </a:r>
            <a:r>
              <a:rPr lang="fr-FR" sz="2800" dirty="0" err="1"/>
              <a:t>cách</a:t>
            </a:r>
            <a:r>
              <a:rPr lang="fr-FR" sz="2800" dirty="0"/>
              <a:t> </a:t>
            </a:r>
            <a:r>
              <a:rPr lang="fr-FR" sz="2800" dirty="0" err="1"/>
              <a:t>diễn</a:t>
            </a:r>
            <a:r>
              <a:rPr lang="fr-FR" sz="2800" dirty="0"/>
              <a:t> </a:t>
            </a:r>
            <a:r>
              <a:rPr lang="fr-FR" sz="2800" dirty="0" err="1"/>
              <a:t>tả</a:t>
            </a:r>
            <a:r>
              <a:rPr lang="fr-FR" sz="2800" dirty="0"/>
              <a:t> </a:t>
            </a:r>
            <a:r>
              <a:rPr lang="fr-FR" sz="2800" dirty="0" err="1"/>
              <a:t>chấm</a:t>
            </a:r>
            <a:r>
              <a:rPr lang="fr-FR" sz="2800" dirty="0"/>
              <a:t>, </a:t>
            </a:r>
            <a:r>
              <a:rPr lang="fr-FR" sz="2800" dirty="0" err="1"/>
              <a:t>nét</a:t>
            </a:r>
            <a:r>
              <a:rPr lang="fr-FR" sz="2800" dirty="0"/>
              <a:t>, </a:t>
            </a:r>
            <a:r>
              <a:rPr lang="fr-FR" sz="2800" dirty="0" err="1"/>
              <a:t>hình</a:t>
            </a:r>
            <a:r>
              <a:rPr lang="fr-FR" sz="2800" dirty="0"/>
              <a:t>, </a:t>
            </a:r>
            <a:r>
              <a:rPr lang="fr-FR" sz="2800" err="1"/>
              <a:t>màu</a:t>
            </a:r>
            <a:r>
              <a:rPr lang="fr-FR" sz="2800"/>
              <a:t> </a:t>
            </a:r>
            <a:r>
              <a:rPr lang="fr-FR" sz="2800" smtClean="0"/>
              <a:t>(có thể không gống thật, phụ thuộc vào cảm xúc, cảm nhận)</a:t>
            </a:r>
            <a:endParaRPr lang="en-US" sz="2800" dirty="0"/>
          </a:p>
          <a:p>
            <a:pPr algn="just">
              <a:buNone/>
            </a:pP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971800" y="253425"/>
            <a:ext cx="2658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smtClean="0">
                <a:solidFill>
                  <a:srgbClr val="7030A0"/>
                </a:solidFill>
              </a:rPr>
              <a:t>PHẦN GHI BÀI</a:t>
            </a:r>
            <a:endParaRPr lang="en-US" sz="2800" b="1" i="1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9906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Vẽ theo mẫu </a:t>
            </a:r>
          </a:p>
          <a:p>
            <a:r>
              <a:rPr lang="fr-FR" sz="3600" b="1" i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Bài 2 VẼ TRANH TĨNH VẬT MÀU</a:t>
            </a:r>
            <a:endParaRPr lang="en-US" sz="3600" b="1" i="1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-533400"/>
            <a:ext cx="7848600" cy="2232392"/>
          </a:xfrm>
        </p:spPr>
        <p:txBody>
          <a:bodyPr>
            <a:normAutofit fontScale="90000"/>
          </a:bodyPr>
          <a:lstStyle/>
          <a:p>
            <a:pPr algn="just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90" y="1682666"/>
            <a:ext cx="8044543" cy="3581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Xác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Vẽ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Vẽ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1690" y="899755"/>
            <a:ext cx="8534400" cy="77453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IICách vẽ</a:t>
            </a:r>
          </a:p>
        </p:txBody>
      </p:sp>
      <p:sp>
        <p:nvSpPr>
          <p:cNvPr id="5" name="Rectangle 4"/>
          <p:cNvSpPr/>
          <p:nvPr/>
        </p:nvSpPr>
        <p:spPr>
          <a:xfrm>
            <a:off x="3104761" y="376535"/>
            <a:ext cx="2658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smtClean="0">
                <a:solidFill>
                  <a:srgbClr val="7030A0"/>
                </a:solidFill>
              </a:rPr>
              <a:t>PHẦN GHI BÀI</a:t>
            </a:r>
            <a:endParaRPr lang="en-US" sz="2800" b="1" i="1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351" y="4191000"/>
            <a:ext cx="8245014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Luyện tập:</a:t>
            </a:r>
          </a:p>
          <a:p>
            <a:endParaRPr lang="fr-FR" sz="3200" b="1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Học sinh vẽ một bức tranh tĩnh vật màu vào giấy A 4</a:t>
            </a:r>
            <a:endParaRPr lang="fr-FR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8600" y="5699105"/>
            <a:ext cx="835090" cy="70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3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8229600" cy="10918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848600" cy="5386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" y="1348153"/>
            <a:ext cx="2645664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76953"/>
            <a:ext cx="2562225" cy="3657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43199"/>
            <a:ext cx="2796146" cy="36576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03534" y="609600"/>
            <a:ext cx="3676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BÀI VẼ THAM KHẢO</a:t>
            </a:r>
          </a:p>
        </p:txBody>
      </p:sp>
    </p:spTree>
    <p:extLst>
      <p:ext uri="{BB962C8B-B14F-4D97-AF65-F5344CB8AC3E}">
        <p14:creationId xmlns:p14="http://schemas.microsoft.com/office/powerpoint/2010/main" val="256955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19245" y="371508"/>
            <a:ext cx="3177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/>
              <a:t>BÀI VẼ THAM KHẢO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66800"/>
            <a:ext cx="3698632" cy="2729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207631"/>
            <a:ext cx="3774832" cy="2339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9" y="1179465"/>
            <a:ext cx="4231551" cy="53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6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1212</TotalTime>
  <Words>409</Words>
  <Application>Microsoft Office PowerPoint</Application>
  <PresentationFormat>On-screen Show (4:3)</PresentationFormat>
  <Paragraphs>46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Thùy Trang</dc:creator>
  <cp:lastModifiedBy>saocodon</cp:lastModifiedBy>
  <cp:revision>128</cp:revision>
  <dcterms:created xsi:type="dcterms:W3CDTF">2017-11-09T04:09:21Z</dcterms:created>
  <dcterms:modified xsi:type="dcterms:W3CDTF">2021-09-10T02:51:14Z</dcterms:modified>
</cp:coreProperties>
</file>